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304" r:id="rId4"/>
    <p:sldId id="305" r:id="rId5"/>
    <p:sldId id="306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22" r:id="rId22"/>
    <p:sldId id="323" r:id="rId23"/>
    <p:sldId id="324" r:id="rId24"/>
    <p:sldId id="325" r:id="rId25"/>
    <p:sldId id="326" r:id="rId26"/>
    <p:sldId id="327" r:id="rId27"/>
    <p:sldId id="328" r:id="rId28"/>
    <p:sldId id="329" r:id="rId29"/>
    <p:sldId id="330" r:id="rId30"/>
    <p:sldId id="332" r:id="rId31"/>
    <p:sldId id="331" r:id="rId32"/>
    <p:sldId id="333" r:id="rId33"/>
    <p:sldId id="334" r:id="rId34"/>
    <p:sldId id="335" r:id="rId35"/>
    <p:sldId id="303" r:id="rId36"/>
  </p:sldIdLst>
  <p:sldSz cx="12192000" cy="6858000"/>
  <p:notesSz cx="6858000" cy="9144000"/>
  <p:embeddedFontLst>
    <p:embeddedFont>
      <p:font typeface="a고딕12" panose="02020600000000000000" pitchFamily="18" charset="-127"/>
      <p:regular r:id="rId38"/>
    </p:embeddedFont>
    <p:embeddedFont>
      <p:font typeface="a고딕13" panose="02020600000000000000" pitchFamily="18" charset="-127"/>
      <p:regular r:id="rId39"/>
    </p:embeddedFont>
    <p:embeddedFont>
      <p:font typeface="a고딕14" panose="02020600000000000000" pitchFamily="18" charset="-127"/>
      <p:regular r:id="rId40"/>
    </p:embeddedFont>
    <p:embeddedFont>
      <p:font typeface="a고딕15" panose="02020600000000000000" pitchFamily="18" charset="-127"/>
      <p:regular r:id="rId41"/>
    </p:embeddedFont>
    <p:embeddedFont>
      <p:font typeface="Cambria Math" panose="02040503050406030204" pitchFamily="18" charset="0"/>
      <p:regular r:id="rId42"/>
    </p:embeddedFont>
    <p:embeddedFont>
      <p:font typeface="맑은 고딕" panose="020B0503020000020004" pitchFamily="50" charset="-127"/>
      <p:regular r:id="rId43"/>
      <p:bold r:id="rId4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7" autoAdjust="0"/>
    <p:restoredTop sz="93858" autoAdjust="0"/>
  </p:normalViewPr>
  <p:slideViewPr>
    <p:cSldViewPr snapToGrid="0">
      <p:cViewPr varScale="1">
        <p:scale>
          <a:sx n="67" d="100"/>
          <a:sy n="67" d="100"/>
        </p:scale>
        <p:origin x="45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95988-3CB4-4960-B7BF-69CA0459989C}" type="datetimeFigureOut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E505A0-1673-4F40-9FCB-A612586FA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784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피드</a:t>
            </a:r>
            <a:r>
              <a:rPr lang="ko-KR" altLang="en-US" dirty="0"/>
              <a:t> 포워드 신경망에 학습시키는 방법으로 오차 역전파법이 유명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66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0691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159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0377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495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6236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2430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552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2427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9058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590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0039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60782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0754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9759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2497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8871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3041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3217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7477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7972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000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1627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1300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8404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348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900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244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3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300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364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278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505A0-1673-4F40-9FCB-A612586FAE7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67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E84305-5CEC-4C57-BC22-D06B6A2FD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E5B393-F519-44F0-ABFD-352C82AB0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A0BCB2-0CD4-4A40-A237-9CB782A6D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55B66-2E00-479C-BD3B-95D77DF10123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2EC36F-D4E9-4EAE-AAED-863AF910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B92140-3B4A-4034-88FE-0414816DA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519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3DA21A-1329-447D-9C6C-987F54453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3705D3-2AF8-44C7-95FD-18959E939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F51DB8-F4CA-493E-B77D-995D7D0D3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2DB49-192A-4C30-862D-1BCE13560529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9EA117-7FCA-4472-A627-374C96F41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9DEDE-E556-4589-8D67-6B2B5EACE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23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CE54F1-FA4B-47EF-A82F-868487EE36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B4D8AE-3501-40EA-80CD-01D1D8284E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278A6A-8483-49E4-A6AD-C4C0FBFAE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48E8B-8BA6-420F-AC8E-80C68EBDB52A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7CA836-F3E4-4FBC-9DAA-2240BABB3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D63EA7-D16D-4204-8F48-E09395B80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84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094C9-0058-4970-9E07-2868BF8E9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A19898-E7D5-43F7-897F-FC6049652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013587-971A-4FE7-81A3-F8F65E73C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40EF2-50F0-4238-8899-8DF4B19544F9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D793B1-AA29-4131-82D6-A28F0A832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39289B-011E-48FD-AF8F-386122989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827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A0E992-A02F-4E1D-8C83-F3F2CF00E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84F79B-4152-4081-9F9A-81B531C37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A9733-417D-48A0-A981-AF76514F4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A2A5-11CD-4370-875E-ECDD3C9FD10E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2720A6-F057-4B87-B40E-BFCA11082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9F1682-2FCE-4F89-92C5-E5AA6F2A7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02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B3A1AB-EE26-495C-AA2A-2E7D865B4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DC8ACD-6CF7-496E-A79C-DF135C01A4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F28A16-7FB7-45C2-93B0-F182EA682E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39356D-F00E-4995-ADB6-D54E9BB3A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5BF8-6CD7-4455-9987-BB28D787F2E9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E6A2A4-6FB7-44A0-8AAA-116341795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47D970-3295-4851-BAC3-4D92D6D43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62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1BA8D-8BA7-49AB-89CB-8F331E2E4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D79726-B3FE-4B99-9CF8-C6A89C99F4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11EADF-F365-4BF2-BED8-C616100EB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8D4DC7-05B0-4307-AFED-FC20C8A14C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250DFB6-C775-4AF6-97C4-3EB61A0469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83D35DA-8BCE-4D83-A7FE-5E4BB84D8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9A5BE-1EC8-4784-B501-F43FAB788CA7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8C8E035-7F28-4AB4-A5E9-B8D204462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BE9447-47E0-47BF-8281-C135D65FD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841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C17B81-B2CE-4AF2-9F0F-FE482AB32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882806-F4EF-454C-A18E-F44B7FBB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F014B-A7F1-4088-9030-70B8116D2C31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D66279-4A2E-4974-A73A-75A7684B9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0F383D-043C-48D0-8F55-4DB23026E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276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7259F8-3B03-493F-A5F0-326D853F2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18B9-8628-4FA4-80F9-110D8160BE45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1745A2-2180-4B6A-8388-05EAB6312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660506-8D43-4738-A7A2-277BEFD49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65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488C1-BB3B-4CA3-8A2D-E9CC5847F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2BD70C-91E0-49AB-AFD2-1FF006FCF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EEC32A-D1D1-45F6-BD94-05DB16287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980ADE-19AB-47D7-8634-0DFEADF86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8919-7A2E-4922-A583-BDC29B01D6AA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870308-5531-4B73-8605-1149DD81D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1B1621-A0A1-4488-A7F7-09B20D47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656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3AB30-45C9-40EA-BE46-4FC8CC459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0CF54C-0766-4AA5-ADE2-251516FB8C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2E6FCB-854F-42CD-9A61-B75774B13B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F94F78-303C-4590-833C-A266AF42F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6F42E-9AFA-4957-85E2-57EC11DA15EE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10658D-8466-4493-AA70-46EDA6B28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9A8646-4B82-4CAC-A10E-6B226D86F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241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7E06CA0-6978-4F49-992C-7B9245B70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A8E4AF-349D-4BF4-9EF8-AE8746131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6BCCB9-D771-47B2-9EF0-3F155CA21C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3CBA1-94F3-4538-AFCE-9301163F6231}" type="datetime1">
              <a:rPr lang="ko-KR" altLang="en-US" smtClean="0"/>
              <a:t>2019-01-22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08B6F1-333E-46B9-AF00-DEC3676EC2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181E2E-3ED4-4F18-A4B5-020290B4B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AD138-D17E-43DF-8BF6-7EA4A3EF1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99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E56317-70D2-4CE2-8070-9189D9A448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9463"/>
            <a:ext cx="9144000" cy="2387600"/>
          </a:xfrm>
        </p:spPr>
        <p:txBody>
          <a:bodyPr/>
          <a:lstStyle/>
          <a:p>
            <a:r>
              <a:rPr lang="en-US" altLang="ko-KR" dirty="0">
                <a:latin typeface="a고딕15" panose="02020600000000000000" pitchFamily="18" charset="-127"/>
                <a:ea typeface="a고딕15" panose="02020600000000000000" pitchFamily="18" charset="-127"/>
              </a:rPr>
              <a:t>7</a:t>
            </a:r>
            <a:r>
              <a:rPr lang="ko-KR" altLang="en-US" dirty="0">
                <a:latin typeface="a고딕15" panose="02020600000000000000" pitchFamily="18" charset="-127"/>
                <a:ea typeface="a고딕15" panose="02020600000000000000" pitchFamily="18" charset="-127"/>
              </a:rPr>
              <a:t>단원</a:t>
            </a:r>
            <a:r>
              <a:rPr lang="en-US" altLang="ko-KR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dirty="0">
                <a:latin typeface="a고딕15" panose="02020600000000000000" pitchFamily="18" charset="-127"/>
                <a:ea typeface="a고딕15" panose="02020600000000000000" pitchFamily="18" charset="-127"/>
              </a:rPr>
              <a:t>신경망</a:t>
            </a:r>
            <a:r>
              <a:rPr lang="en-US" altLang="ko-KR" dirty="0">
                <a:latin typeface="a고딕15" panose="02020600000000000000" pitchFamily="18" charset="-127"/>
                <a:ea typeface="a고딕15" panose="02020600000000000000" pitchFamily="18" charset="-127"/>
              </a:rPr>
              <a:t>, </a:t>
            </a:r>
            <a:r>
              <a:rPr lang="ko-KR" altLang="en-US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딥러닝</a:t>
            </a:r>
            <a:r>
              <a:rPr lang="ko-KR" altLang="en-US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dirty="0">
                <a:latin typeface="a고딕15" panose="02020600000000000000" pitchFamily="18" charset="-127"/>
                <a:ea typeface="a고딕15" panose="02020600000000000000" pitchFamily="18" charset="-127"/>
              </a:rPr>
              <a:t>(2)</a:t>
            </a:r>
            <a:endParaRPr lang="ko-KR" altLang="en-US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A68635-05FC-4CE7-9A33-0E8183984A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68713"/>
            <a:ext cx="9144000" cy="1655762"/>
          </a:xfrm>
        </p:spPr>
        <p:txBody>
          <a:bodyPr/>
          <a:lstStyle/>
          <a:p>
            <a:r>
              <a:rPr lang="ko-KR" altLang="en-US" dirty="0">
                <a:latin typeface="a고딕13" panose="02020600000000000000" pitchFamily="18" charset="-127"/>
                <a:ea typeface="a고딕13" panose="02020600000000000000" pitchFamily="18" charset="-127"/>
              </a:rPr>
              <a:t>발표자 </a:t>
            </a:r>
            <a:r>
              <a:rPr lang="en-US" altLang="ko-KR" dirty="0">
                <a:latin typeface="a고딕13" panose="02020600000000000000" pitchFamily="18" charset="-127"/>
                <a:ea typeface="a고딕13" panose="02020600000000000000" pitchFamily="18" charset="-127"/>
              </a:rPr>
              <a:t>: </a:t>
            </a:r>
            <a:r>
              <a:rPr lang="ko-KR" altLang="en-US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조소영</a:t>
            </a:r>
            <a:endParaRPr lang="en-US" altLang="ko-KR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r>
              <a:rPr lang="ko-KR" altLang="en-US" dirty="0">
                <a:latin typeface="a고딕13" panose="02020600000000000000" pitchFamily="18" charset="-127"/>
                <a:ea typeface="a고딕13" panose="02020600000000000000" pitchFamily="18" charset="-127"/>
              </a:rPr>
              <a:t>발표일 </a:t>
            </a:r>
            <a:r>
              <a:rPr lang="en-US" altLang="ko-KR" dirty="0">
                <a:latin typeface="a고딕13" panose="02020600000000000000" pitchFamily="18" charset="-127"/>
                <a:ea typeface="a고딕13" panose="02020600000000000000" pitchFamily="18" charset="-127"/>
              </a:rPr>
              <a:t>: 2019.01.22</a:t>
            </a:r>
          </a:p>
          <a:p>
            <a:r>
              <a:rPr lang="ko-KR" altLang="en-US" dirty="0">
                <a:latin typeface="a고딕13" panose="02020600000000000000" pitchFamily="18" charset="-127"/>
                <a:ea typeface="a고딕13" panose="02020600000000000000" pitchFamily="18" charset="-127"/>
              </a:rPr>
              <a:t>책 </a:t>
            </a:r>
            <a:r>
              <a:rPr lang="en-US" altLang="ko-KR" dirty="0">
                <a:latin typeface="a고딕13" panose="02020600000000000000" pitchFamily="18" charset="-127"/>
                <a:ea typeface="a고딕13" panose="02020600000000000000" pitchFamily="18" charset="-127"/>
              </a:rPr>
              <a:t>: </a:t>
            </a:r>
            <a:r>
              <a:rPr lang="ko-KR" altLang="en-US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파이썬을</a:t>
            </a:r>
            <a:r>
              <a:rPr lang="ko-KR" altLang="en-US" dirty="0">
                <a:latin typeface="a고딕13" panose="02020600000000000000" pitchFamily="18" charset="-127"/>
                <a:ea typeface="a고딕13" panose="02020600000000000000" pitchFamily="18" charset="-127"/>
              </a:rPr>
              <a:t> 활용한 </a:t>
            </a:r>
            <a:r>
              <a:rPr lang="ko-KR" altLang="en-US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머신러닝의</a:t>
            </a:r>
            <a:r>
              <a:rPr lang="ko-KR" altLang="en-US" dirty="0">
                <a:latin typeface="a고딕13" panose="02020600000000000000" pitchFamily="18" charset="-127"/>
                <a:ea typeface="a고딕13" panose="02020600000000000000" pitchFamily="18" charset="-127"/>
              </a:rPr>
              <a:t> 교과서</a:t>
            </a:r>
            <a:endParaRPr lang="en-US" altLang="ko-KR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E98D50-73DC-4938-9CD3-D8110CF00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592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153D6F7-41D0-4BFB-87E7-9C4C6AD9FEB6}"/>
              </a:ext>
            </a:extLst>
          </p:cNvPr>
          <p:cNvSpPr txBox="1"/>
          <p:nvPr/>
        </p:nvSpPr>
        <p:spPr>
          <a:xfrm>
            <a:off x="1736209" y="1604890"/>
            <a:ext cx="10084316" cy="777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즉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,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경사하강법으로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도출한 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v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의 갱신규칙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			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의 의미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		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47450797-6AD4-476C-9A19-616E25576C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576" b="1975"/>
          <a:stretch/>
        </p:blipFill>
        <p:spPr>
          <a:xfrm>
            <a:off x="5538716" y="1305997"/>
            <a:ext cx="4443484" cy="808915"/>
          </a:xfrm>
          <a:prstGeom prst="rect">
            <a:avLst/>
          </a:prstGeom>
        </p:spPr>
      </p:pic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6346BC3A-61D0-4EE5-8546-CDD9A4C8F1EC}"/>
              </a:ext>
            </a:extLst>
          </p:cNvPr>
          <p:cNvSpPr/>
          <p:nvPr/>
        </p:nvSpPr>
        <p:spPr>
          <a:xfrm>
            <a:off x="759114" y="1569507"/>
            <a:ext cx="726786" cy="4178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08A27FC-B616-4902-B588-D2FEE925DEDD}"/>
              </a:ext>
            </a:extLst>
          </p:cNvPr>
          <p:cNvSpPr txBox="1"/>
          <p:nvPr/>
        </p:nvSpPr>
        <p:spPr>
          <a:xfrm>
            <a:off x="9988459" y="1263389"/>
            <a:ext cx="488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Zj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3AE78A-379F-4C7D-BEE2-1C9A208AD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8725" y="2295887"/>
            <a:ext cx="7143750" cy="418207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F0F6E29-38FC-4E8E-828B-37120CAC1633}"/>
              </a:ext>
            </a:extLst>
          </p:cNvPr>
          <p:cNvSpPr txBox="1"/>
          <p:nvPr/>
        </p:nvSpPr>
        <p:spPr>
          <a:xfrm>
            <a:off x="371475" y="2382795"/>
            <a:ext cx="7296372" cy="2634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가중치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v :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중간층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(1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층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의 뉴런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j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에서</a:t>
            </a: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출력층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(2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층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의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뉴런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k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에 정보 전달하는 결합의 가중치</a:t>
            </a: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즉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결합의 변경 크기는 </a:t>
            </a:r>
            <a:r>
              <a:rPr lang="ko-KR" altLang="en-US" sz="1600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입력크기 </a:t>
            </a:r>
            <a:r>
              <a:rPr lang="en-US" altLang="ko-KR" sz="1600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z</a:t>
            </a:r>
            <a:r>
              <a:rPr lang="ko-KR" altLang="en-US" sz="1600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와 그 앞에서 생기는 오차의 곱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으로 결정</a:t>
            </a: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(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오차는 양수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음수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, 0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이 가능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Z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는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시그모이드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 함수에 적용한 결과이므로 항상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0 -1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사이의 양수 값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07352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3AE78A-379F-4C7D-BEE2-1C9A208AD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193" y="1002179"/>
            <a:ext cx="6088987" cy="356459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F0F6E29-38FC-4E8E-828B-37120CAC1633}"/>
              </a:ext>
            </a:extLst>
          </p:cNvPr>
          <p:cNvSpPr txBox="1"/>
          <p:nvPr/>
        </p:nvSpPr>
        <p:spPr>
          <a:xfrm>
            <a:off x="2105025" y="4750922"/>
            <a:ext cx="10915650" cy="1526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-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 만일 오차가 양수일 경우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(y-t) &gt; 0,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즉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출력이 너무 커서 오차가 발생했을 경우 뉴런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z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의 영향 줄이는 방향으로 가중치가 변경된다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-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입력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z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가 큰 경우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결합이 출력에 크게 기여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= v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의 변화량도 그만큼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커지도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 있다고 해석 가능</a:t>
            </a: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848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A66CB6-D74F-44D6-9890-62C1EB093660}"/>
              </a:ext>
            </a:extLst>
          </p:cNvPr>
          <p:cNvSpPr txBox="1"/>
          <p:nvPr/>
        </p:nvSpPr>
        <p:spPr>
          <a:xfrm>
            <a:off x="714372" y="1426110"/>
            <a:ext cx="8908867" cy="52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2. </a:t>
            </a:r>
            <a:r>
              <a:rPr lang="en-US" altLang="ko-KR" sz="2400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En</a:t>
            </a:r>
            <a:r>
              <a:rPr lang="ko-KR" altLang="en-US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을 </a:t>
            </a:r>
            <a:r>
              <a:rPr lang="en-US" altLang="ko-KR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w</a:t>
            </a:r>
            <a:r>
              <a:rPr lang="ko-KR" altLang="en-US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로 </a:t>
            </a:r>
            <a:r>
              <a:rPr lang="ko-KR" altLang="en-US" sz="2400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편미분</a:t>
            </a:r>
            <a:r>
              <a:rPr lang="ko-KR" altLang="en-US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한 식 구하기</a:t>
            </a:r>
            <a:endParaRPr lang="en-US" altLang="ko-KR" sz="24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ED3E55-37A0-4D26-BA53-6E22961669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07" r="33717" b="88107"/>
          <a:stretch/>
        </p:blipFill>
        <p:spPr>
          <a:xfrm>
            <a:off x="8273953" y="1645059"/>
            <a:ext cx="1966912" cy="11535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06F69D-82E0-4750-8387-C6CA99D14B6B}"/>
              </a:ext>
            </a:extLst>
          </p:cNvPr>
          <p:cNvSpPr txBox="1"/>
          <p:nvPr/>
        </p:nvSpPr>
        <p:spPr>
          <a:xfrm>
            <a:off x="1014411" y="2363967"/>
            <a:ext cx="721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(1)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마찬가지로 오차함수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E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를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w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로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편미분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한 것으로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편미분의 연쇄 법칙 사용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89BCC9B-8DF9-4DAD-8B92-D774FE90D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76" t="32258" r="37920" b="58324"/>
          <a:stretch/>
        </p:blipFill>
        <p:spPr>
          <a:xfrm>
            <a:off x="8794733" y="2956824"/>
            <a:ext cx="1237911" cy="80713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42F7D8F-A6B8-456A-8B6E-5CD3F91ABBB0}"/>
              </a:ext>
            </a:extLst>
          </p:cNvPr>
          <p:cNvSpPr txBox="1"/>
          <p:nvPr/>
        </p:nvSpPr>
        <p:spPr>
          <a:xfrm>
            <a:off x="1014410" y="3087898"/>
            <a:ext cx="9177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(2)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위 식의 앞부분은 중간층 뉴런의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입력총합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b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로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편미분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한 식은 앞에서 한 것처럼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2CF051E-F1D2-4D64-A57E-F66CD3F3C131}"/>
              </a:ext>
            </a:extLst>
          </p:cNvPr>
          <p:cNvSpPr/>
          <p:nvPr/>
        </p:nvSpPr>
        <p:spPr>
          <a:xfrm>
            <a:off x="9062759" y="1944243"/>
            <a:ext cx="571500" cy="90571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4F89566-3FFF-441D-98F2-950A91CC055B}"/>
              </a:ext>
            </a:extLst>
          </p:cNvPr>
          <p:cNvSpPr/>
          <p:nvPr/>
        </p:nvSpPr>
        <p:spPr>
          <a:xfrm>
            <a:off x="8797721" y="2858865"/>
            <a:ext cx="571500" cy="90571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512FF9E-40C5-447C-B3FF-F31DB21DED1F}"/>
              </a:ext>
            </a:extLst>
          </p:cNvPr>
          <p:cNvSpPr/>
          <p:nvPr/>
        </p:nvSpPr>
        <p:spPr>
          <a:xfrm>
            <a:off x="9689913" y="1961706"/>
            <a:ext cx="571500" cy="850651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05346A-25E0-4FEE-B3BE-57508B758087}"/>
              </a:ext>
            </a:extLst>
          </p:cNvPr>
          <p:cNvSpPr txBox="1"/>
          <p:nvPr/>
        </p:nvSpPr>
        <p:spPr>
          <a:xfrm>
            <a:off x="1014409" y="4060940"/>
            <a:ext cx="9177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(3)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위 식의 뒷부분에서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입력총합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b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는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x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와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w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를 곱한 것의 합이므로 이를 이용하여 편미분시 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C6BE388-CBA0-4D35-8490-431197606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84" t="63611" r="22877" b="26597"/>
          <a:stretch/>
        </p:blipFill>
        <p:spPr>
          <a:xfrm>
            <a:off x="9525000" y="4025679"/>
            <a:ext cx="2162176" cy="671521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772CC388-E8C0-45C5-8041-D853DB3AE1A8}"/>
              </a:ext>
            </a:extLst>
          </p:cNvPr>
          <p:cNvSpPr/>
          <p:nvPr/>
        </p:nvSpPr>
        <p:spPr>
          <a:xfrm>
            <a:off x="9381461" y="3887033"/>
            <a:ext cx="571500" cy="850651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804272-9337-4AC3-8608-E1DBDA3E7644}"/>
              </a:ext>
            </a:extLst>
          </p:cNvPr>
          <p:cNvSpPr txBox="1"/>
          <p:nvPr/>
        </p:nvSpPr>
        <p:spPr>
          <a:xfrm>
            <a:off x="2048652" y="5431890"/>
            <a:ext cx="2344735" cy="41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따라서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w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의 갱신규칙은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7AB83957-0BD1-41C7-8608-8E643F5170E3}"/>
              </a:ext>
            </a:extLst>
          </p:cNvPr>
          <p:cNvSpPr/>
          <p:nvPr/>
        </p:nvSpPr>
        <p:spPr>
          <a:xfrm>
            <a:off x="1071557" y="5396507"/>
            <a:ext cx="726786" cy="4178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BDA4910-6228-44F3-B226-EE4173BB45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500"/>
          <a:stretch/>
        </p:blipFill>
        <p:spPr>
          <a:xfrm>
            <a:off x="4431506" y="5135658"/>
            <a:ext cx="4179094" cy="85725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235070F-4457-4520-BB19-08CAAF81F4E3}"/>
              </a:ext>
            </a:extLst>
          </p:cNvPr>
          <p:cNvSpPr txBox="1"/>
          <p:nvPr/>
        </p:nvSpPr>
        <p:spPr>
          <a:xfrm>
            <a:off x="2048652" y="5946728"/>
            <a:ext cx="8524098" cy="38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(v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의 갱신규칙과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유사하게 결합 전에 발생한 오차와 결합의 입력에 비례하는 형태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3597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03FE80B-C05F-4876-A045-607BC35EE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855" y="1479056"/>
            <a:ext cx="8496345" cy="483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959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A66CB6-D74F-44D6-9890-62C1EB093660}"/>
              </a:ext>
            </a:extLst>
          </p:cNvPr>
          <p:cNvSpPr txBox="1"/>
          <p:nvPr/>
        </p:nvSpPr>
        <p:spPr>
          <a:xfrm>
            <a:off x="714372" y="1444746"/>
            <a:ext cx="8908867" cy="45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* 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중간층 </a:t>
            </a: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(1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층</a:t>
            </a: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의 오차 더 알아보기</a:t>
            </a:r>
            <a:endParaRPr lang="en-US" altLang="ko-KR" sz="20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06F69D-82E0-4750-8387-C6CA99D14B6B}"/>
              </a:ext>
            </a:extLst>
          </p:cNvPr>
          <p:cNvSpPr txBox="1"/>
          <p:nvPr/>
        </p:nvSpPr>
        <p:spPr>
          <a:xfrm>
            <a:off x="5168805" y="2353804"/>
            <a:ext cx="721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마찬가지로 편미분의 연쇄 법칙 사용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804272-9337-4AC3-8608-E1DBDA3E7644}"/>
              </a:ext>
            </a:extLst>
          </p:cNvPr>
          <p:cNvSpPr txBox="1"/>
          <p:nvPr/>
        </p:nvSpPr>
        <p:spPr>
          <a:xfrm>
            <a:off x="6310702" y="3991948"/>
            <a:ext cx="5504673" cy="41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H()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는 중간층의 활성화 함수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시그모이드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함수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7AB83957-0BD1-41C7-8608-8E643F5170E3}"/>
              </a:ext>
            </a:extLst>
          </p:cNvPr>
          <p:cNvSpPr/>
          <p:nvPr/>
        </p:nvSpPr>
        <p:spPr>
          <a:xfrm>
            <a:off x="1893525" y="3416984"/>
            <a:ext cx="726786" cy="4178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488C46C-C95D-4E0D-9864-3B6006950E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4783"/>
          <a:stretch/>
        </p:blipFill>
        <p:spPr>
          <a:xfrm>
            <a:off x="1014409" y="2099134"/>
            <a:ext cx="3904922" cy="99557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1A57E494-26BB-427D-A9BF-523F5E204E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73" t="23611" r="26265" b="69770"/>
          <a:stretch/>
        </p:blipFill>
        <p:spPr>
          <a:xfrm>
            <a:off x="3090861" y="3380821"/>
            <a:ext cx="571500" cy="45397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B7D3BE69-9A23-4090-AF32-A6900D3174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09" t="43703" r="15590" b="40138"/>
          <a:stretch/>
        </p:blipFill>
        <p:spPr>
          <a:xfrm>
            <a:off x="3876676" y="3102174"/>
            <a:ext cx="2362589" cy="88099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5FADA01F-A6D2-49E6-A453-B218E115AA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03" t="88953"/>
          <a:stretch/>
        </p:blipFill>
        <p:spPr>
          <a:xfrm>
            <a:off x="6310702" y="3220395"/>
            <a:ext cx="3312538" cy="709646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06F48BF3-C750-41A5-8913-D54FF6149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0248" y="4859427"/>
            <a:ext cx="2536723" cy="98826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109701C-608B-418A-BAA7-B9945B460BA6}"/>
              </a:ext>
            </a:extLst>
          </p:cNvPr>
          <p:cNvSpPr txBox="1"/>
          <p:nvPr/>
        </p:nvSpPr>
        <p:spPr>
          <a:xfrm>
            <a:off x="1781175" y="5168894"/>
            <a:ext cx="721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따라서 위 식은 다음과 같이 쓸 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</a:t>
            </a:r>
            <a:endParaRPr lang="ko-KR" altLang="en-US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9852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109701C-608B-418A-BAA7-B9945B460BA6}"/>
              </a:ext>
            </a:extLst>
          </p:cNvPr>
          <p:cNvSpPr txBox="1"/>
          <p:nvPr/>
        </p:nvSpPr>
        <p:spPr>
          <a:xfrm>
            <a:off x="1690202" y="5768218"/>
            <a:ext cx="851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즉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결합한 곳에서 생긴 오차를 반대 방향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		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으로 전달하여 계산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4C8457FC-C54E-4191-A015-59B3D6F0160F}"/>
              </a:ext>
            </a:extLst>
          </p:cNvPr>
          <p:cNvSpPr/>
          <p:nvPr/>
        </p:nvSpPr>
        <p:spPr>
          <a:xfrm rot="10800000">
            <a:off x="5795809" y="5768218"/>
            <a:ext cx="1187552" cy="3003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3C50956-A8AB-42C7-92CF-C4CA90166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175" y="1272481"/>
            <a:ext cx="6546749" cy="398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806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A66CB6-D74F-44D6-9890-62C1EB093660}"/>
              </a:ext>
            </a:extLst>
          </p:cNvPr>
          <p:cNvSpPr txBox="1"/>
          <p:nvPr/>
        </p:nvSpPr>
        <p:spPr>
          <a:xfrm>
            <a:off x="714372" y="1444746"/>
            <a:ext cx="8908867" cy="45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요약 </a:t>
            </a: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! 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네트워크 매개 변수의 갱신 방법</a:t>
            </a:r>
            <a:endParaRPr lang="en-US" altLang="ko-KR" sz="20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06F69D-82E0-4750-8387-C6CA99D14B6B}"/>
              </a:ext>
            </a:extLst>
          </p:cNvPr>
          <p:cNvSpPr txBox="1"/>
          <p:nvPr/>
        </p:nvSpPr>
        <p:spPr>
          <a:xfrm>
            <a:off x="1104900" y="2480942"/>
            <a:ext cx="11155269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네트워크 계층이 더 늘어도 지금까지의 법칙을 사용하여 간단히 가중치 매개 변수의 학습 법칙 도출 가능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즉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r>
              <a:rPr lang="ko-KR" altLang="en-US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피드</a:t>
            </a:r>
            <a:r>
              <a:rPr lang="ko-KR" altLang="en-US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포워드 신경망의 경사 하강법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을 </a:t>
            </a:r>
            <a:r>
              <a:rPr lang="ko-KR" altLang="en-US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으로 부름</a:t>
            </a:r>
          </a:p>
        </p:txBody>
      </p:sp>
    </p:spTree>
    <p:extLst>
      <p:ext uri="{BB962C8B-B14F-4D97-AF65-F5344CB8AC3E}">
        <p14:creationId xmlns:p14="http://schemas.microsoft.com/office/powerpoint/2010/main" val="4183138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A66CB6-D74F-44D6-9890-62C1EB093660}"/>
              </a:ext>
            </a:extLst>
          </p:cNvPr>
          <p:cNvSpPr txBox="1"/>
          <p:nvPr/>
        </p:nvSpPr>
        <p:spPr>
          <a:xfrm>
            <a:off x="714372" y="1444746"/>
            <a:ext cx="8908867" cy="45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요약 </a:t>
            </a: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! 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네트워크 매개 변수의 갱신 방법</a:t>
            </a:r>
            <a:endParaRPr lang="en-US" altLang="ko-KR" sz="20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2C3328B-A4B0-496E-986D-EA93F532D5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333"/>
          <a:stretch/>
        </p:blipFill>
        <p:spPr>
          <a:xfrm>
            <a:off x="2084784" y="1971761"/>
            <a:ext cx="7183041" cy="449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72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F2B9F94-96E3-488C-A272-716302B87A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222"/>
          <a:stretch/>
        </p:blipFill>
        <p:spPr>
          <a:xfrm>
            <a:off x="1419225" y="1341239"/>
            <a:ext cx="8613444" cy="528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02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851F284-F493-4B5C-955A-759EA73628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276"/>
          <a:stretch/>
        </p:blipFill>
        <p:spPr>
          <a:xfrm>
            <a:off x="1831226" y="1197969"/>
            <a:ext cx="8100921" cy="566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53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D176B6-2469-4E63-906E-3948C55350CF}"/>
              </a:ext>
            </a:extLst>
          </p:cNvPr>
          <p:cNvSpPr txBox="1"/>
          <p:nvPr/>
        </p:nvSpPr>
        <p:spPr>
          <a:xfrm>
            <a:off x="1223960" y="1660452"/>
            <a:ext cx="8908867" cy="1138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(backpropagation)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네트워크 출력에서 발생하는 오차의 정보를 사용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 (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지도 신호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(t)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와의 차이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출력층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가중치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(v)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에서 중간층 가중치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(w)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으로 </a:t>
            </a:r>
            <a:r>
              <a:rPr lang="ko-KR" altLang="en-US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입력 방향의 반대로 가중치 갱신</a:t>
            </a:r>
            <a:endParaRPr lang="en-US" altLang="ko-KR" dirty="0">
              <a:solidFill>
                <a:srgbClr val="FF0000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9A4FF4-F194-4DC4-B52F-38219E81E8AD}"/>
              </a:ext>
            </a:extLst>
          </p:cNvPr>
          <p:cNvSpPr txBox="1"/>
          <p:nvPr/>
        </p:nvSpPr>
        <p:spPr>
          <a:xfrm>
            <a:off x="1223960" y="3642315"/>
            <a:ext cx="8908867" cy="417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경사 하강법을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피드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포워드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네트워크에 적용하면 오차 역전파법이 자연스럽게 도출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55853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069FA9D-65D3-4930-BB36-8A7A2B6039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805"/>
          <a:stretch/>
        </p:blipFill>
        <p:spPr>
          <a:xfrm>
            <a:off x="1781175" y="1166279"/>
            <a:ext cx="8067677" cy="543327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CD0BEB6-8BBE-4801-BFAB-B3F7E78A7106}"/>
              </a:ext>
            </a:extLst>
          </p:cNvPr>
          <p:cNvSpPr txBox="1"/>
          <p:nvPr/>
        </p:nvSpPr>
        <p:spPr>
          <a:xfrm>
            <a:off x="2545555" y="3233400"/>
            <a:ext cx="6672264" cy="87485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이 절차는 데이터 하나에 대한 갱신으로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, N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개의 데이터가 있으니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각각에 대해 위 절차를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N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번 처리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.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이것이 학습의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1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단계</a:t>
            </a:r>
          </a:p>
        </p:txBody>
      </p:sp>
    </p:spTree>
    <p:extLst>
      <p:ext uri="{BB962C8B-B14F-4D97-AF65-F5344CB8AC3E}">
        <p14:creationId xmlns:p14="http://schemas.microsoft.com/office/powerpoint/2010/main" val="131933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86A5174-2BC2-4929-9CD0-8F620B567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624" y="652974"/>
            <a:ext cx="6590176" cy="57938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A17B14-B7D3-4BD7-B98D-BCE7173A5A34}"/>
              </a:ext>
            </a:extLst>
          </p:cNvPr>
          <p:cNvSpPr txBox="1"/>
          <p:nvPr/>
        </p:nvSpPr>
        <p:spPr>
          <a:xfrm>
            <a:off x="1104900" y="3057370"/>
            <a:ext cx="3600450" cy="1290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층이 많아져도 오차의 반대방향으로 선형 합을 계산하여 전 단계의 오차를 구하고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가중치를 갱신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0120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A66CB6-D74F-44D6-9890-62C1EB093660}"/>
              </a:ext>
            </a:extLst>
          </p:cNvPr>
          <p:cNvSpPr txBox="1"/>
          <p:nvPr/>
        </p:nvSpPr>
        <p:spPr>
          <a:xfrm>
            <a:off x="714372" y="1444746"/>
            <a:ext cx="8908867" cy="45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7.2.8 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오차 역전파법의 구현 </a:t>
            </a: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수치 미분이 아닌 해석적 미분으로 해보기</a:t>
            </a: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endParaRPr lang="en-US" altLang="ko-KR" sz="20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06F69D-82E0-4750-8387-C6CA99D14B6B}"/>
              </a:ext>
            </a:extLst>
          </p:cNvPr>
          <p:cNvSpPr txBox="1"/>
          <p:nvPr/>
        </p:nvSpPr>
        <p:spPr>
          <a:xfrm>
            <a:off x="6291261" y="2678858"/>
            <a:ext cx="5681663" cy="2121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dCE_FNN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 :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오차함수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E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를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w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와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v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로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편미분한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것 구하는 함수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W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로 편미분한 것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: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dw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V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로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편미분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한 것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: dv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C9DCF0F-4852-413A-B617-6B0F6A1EC1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003" b="51205"/>
          <a:stretch/>
        </p:blipFill>
        <p:spPr>
          <a:xfrm>
            <a:off x="219076" y="2207130"/>
            <a:ext cx="5953126" cy="329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1396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06F69D-82E0-4750-8387-C6CA99D14B6B}"/>
              </a:ext>
            </a:extLst>
          </p:cNvPr>
          <p:cNvSpPr txBox="1"/>
          <p:nvPr/>
        </p:nvSpPr>
        <p:spPr>
          <a:xfrm>
            <a:off x="6567484" y="2125430"/>
            <a:ext cx="5681663" cy="1705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함수의 출력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dw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와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dv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를 결합한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dwv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오차역전파법의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4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가지 단계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(A)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에서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N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번 반복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각 반복에서 얻는 모든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dv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를 합해 평균 계산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dw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도 동일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D06164-8112-46EF-9727-9ABB79037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3" y="1827412"/>
            <a:ext cx="5753100" cy="3495675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780C741-46E2-460A-8F5E-8A74C715A728}"/>
              </a:ext>
            </a:extLst>
          </p:cNvPr>
          <p:cNvSpPr/>
          <p:nvPr/>
        </p:nvSpPr>
        <p:spPr>
          <a:xfrm>
            <a:off x="419099" y="1827412"/>
            <a:ext cx="6038850" cy="2457856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4130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06F69D-82E0-4750-8387-C6CA99D14B6B}"/>
              </a:ext>
            </a:extLst>
          </p:cNvPr>
          <p:cNvSpPr txBox="1"/>
          <p:nvPr/>
        </p:nvSpPr>
        <p:spPr>
          <a:xfrm>
            <a:off x="5226843" y="2310294"/>
            <a:ext cx="5681663" cy="1705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동작 확인을 위해 임의로 가중치 매개변수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wv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를 생성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비교하기 위해 해석적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미분값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dWV_ana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수치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미분값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dWV_num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표시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B5C57E-69EF-4F7F-9EFE-380AC83D5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363" y="151064"/>
            <a:ext cx="45339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4744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06F69D-82E0-4750-8387-C6CA99D14B6B}"/>
              </a:ext>
            </a:extLst>
          </p:cNvPr>
          <p:cNvSpPr txBox="1"/>
          <p:nvPr/>
        </p:nvSpPr>
        <p:spPr>
          <a:xfrm>
            <a:off x="6096000" y="3611330"/>
            <a:ext cx="5681663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해석적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미분값과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수치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미분값과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거의 동일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--&gt;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분석 미분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해석적 미분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이 제대로 계산 됨을 확인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A3FAFF9-A0F2-4F0D-ABCD-41B7177DE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16" y="1684507"/>
            <a:ext cx="5119683" cy="346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9561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06F69D-82E0-4750-8387-C6CA99D14B6B}"/>
              </a:ext>
            </a:extLst>
          </p:cNvPr>
          <p:cNvSpPr txBox="1"/>
          <p:nvPr/>
        </p:nvSpPr>
        <p:spPr>
          <a:xfrm>
            <a:off x="6953250" y="1166279"/>
            <a:ext cx="5681663" cy="1705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수치 미분에서 했을 때와 거의 동일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차이점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수치미분의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dCE_FNN_num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대신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dCE_FNN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을 사용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해석적 미분 함수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7F866D-BF70-4C35-99C7-09F9DEF72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8" y="1235075"/>
            <a:ext cx="6715125" cy="5486400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171C8E6-53D8-4FDF-AF32-4141732991F2}"/>
              </a:ext>
            </a:extLst>
          </p:cNvPr>
          <p:cNvSpPr/>
          <p:nvPr/>
        </p:nvSpPr>
        <p:spPr>
          <a:xfrm>
            <a:off x="914400" y="3260147"/>
            <a:ext cx="6038850" cy="515733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3B2D8-C6AE-442F-B260-88706351FD9A}"/>
              </a:ext>
            </a:extLst>
          </p:cNvPr>
          <p:cNvSpPr txBox="1"/>
          <p:nvPr/>
        </p:nvSpPr>
        <p:spPr>
          <a:xfrm>
            <a:off x="7286625" y="3436304"/>
            <a:ext cx="4057650" cy="2536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수치 미분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(139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초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에 비해 거의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8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배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빨라짐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그렇다면 수치 미분은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무의미한건가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No.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수치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미분은 도출된 미분 방정식이 맞는지 확인하는 도구로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,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새로운 오차 함수의 미분 방정식을 구할 경우 수치 미분으로 올바른 값을 구하는 것이 좋다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4316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3B2D8-C6AE-442F-B260-88706351FD9A}"/>
              </a:ext>
            </a:extLst>
          </p:cNvPr>
          <p:cNvSpPr txBox="1"/>
          <p:nvPr/>
        </p:nvSpPr>
        <p:spPr>
          <a:xfrm>
            <a:off x="7105651" y="5806505"/>
            <a:ext cx="4057650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수치 미분 했을 때와 마찬가지 결과가 나옴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73AC90B-7A64-4271-B1B9-6DEE5EDB8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96" y="1372840"/>
            <a:ext cx="4870355" cy="359478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1F944CE-03EC-441C-B87A-CEB57C8707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9716" y="1069906"/>
            <a:ext cx="5329520" cy="4374648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BEE5D42E-7303-4237-9150-BD486169A317}"/>
              </a:ext>
            </a:extLst>
          </p:cNvPr>
          <p:cNvSpPr/>
          <p:nvPr/>
        </p:nvSpPr>
        <p:spPr>
          <a:xfrm>
            <a:off x="5581650" y="2695575"/>
            <a:ext cx="647700" cy="552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6058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3B2D8-C6AE-442F-B260-88706351FD9A}"/>
              </a:ext>
            </a:extLst>
          </p:cNvPr>
          <p:cNvSpPr txBox="1"/>
          <p:nvPr/>
        </p:nvSpPr>
        <p:spPr>
          <a:xfrm>
            <a:off x="1567976" y="5425837"/>
            <a:ext cx="9686926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X_train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과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T_train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에서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wv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를 학습시킨 뒤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X_test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T_test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로 평가하는 것이 주 흐름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크로스 엔트로피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,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즉 오차를 줄이는 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wv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를 찾기 위해 크로스 엔트로피 구하는 함수와 미분 함수 사용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1D12FC0-2CCF-45AF-9C2D-B9BD411D2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679" y="994735"/>
            <a:ext cx="7141521" cy="416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463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3B2D8-C6AE-442F-B260-88706351FD9A}"/>
              </a:ext>
            </a:extLst>
          </p:cNvPr>
          <p:cNvSpPr txBox="1"/>
          <p:nvPr/>
        </p:nvSpPr>
        <p:spPr>
          <a:xfrm>
            <a:off x="227767" y="2079691"/>
            <a:ext cx="4041095" cy="4152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</a:rPr>
              <a:t>중간층 출력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시그모이드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함수를 빠져나가서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0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과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1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사이의 범위에 놓임</a:t>
            </a: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출력층의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입력총합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a 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z0,z1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두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입출력맵의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선형 합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조합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으로 이루어짐</a:t>
            </a: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출력층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출력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a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가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소프트맥스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함수를 지나며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0~1 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범위로 눌러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뭉게짐</a:t>
            </a: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이 </a:t>
            </a:r>
            <a:r>
              <a:rPr lang="ko-KR" altLang="en-US" sz="1600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떄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, y0, y1, y2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가 솟아 오르는 부분은 각 클래스 </a:t>
            </a:r>
            <a:r>
              <a:rPr lang="en-US" altLang="ko-KR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0,1,2</a:t>
            </a:r>
            <a:r>
              <a:rPr lang="ko-KR" altLang="en-US" sz="1600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로 분류되는 범위에 대응</a:t>
            </a: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4175168-E5C4-46CC-9270-282851A5E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295" y="674353"/>
            <a:ext cx="7846938" cy="59832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F559B95-403A-4BF0-B734-4C0385E7F3AB}"/>
              </a:ext>
            </a:extLst>
          </p:cNvPr>
          <p:cNvSpPr txBox="1"/>
          <p:nvPr/>
        </p:nvSpPr>
        <p:spPr>
          <a:xfrm>
            <a:off x="714372" y="1444746"/>
            <a:ext cx="8908867" cy="45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7.2.9 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학습 후 뉴런의 특성</a:t>
            </a:r>
            <a:endParaRPr lang="en-US" altLang="ko-KR" sz="20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9653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5D7FCE-86A5-4AB5-9F21-8CD0784FC7F8}"/>
              </a:ext>
            </a:extLst>
          </p:cNvPr>
          <p:cNvSpPr txBox="1"/>
          <p:nvPr/>
        </p:nvSpPr>
        <p:spPr>
          <a:xfrm>
            <a:off x="857248" y="1504823"/>
            <a:ext cx="8908867" cy="417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1.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오차함수를 매개 변수로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편미분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분류이므로 오차함수는 평균 교차 엔트로피 오차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AFB761F-9544-4A76-8B84-2B15EBEF5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365" y="2198599"/>
            <a:ext cx="3276722" cy="8533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87EC6F7-A028-4329-8560-CF3C372ED94D}"/>
              </a:ext>
            </a:extLst>
          </p:cNvPr>
          <p:cNvSpPr txBox="1"/>
          <p:nvPr/>
        </p:nvSpPr>
        <p:spPr>
          <a:xfrm>
            <a:off x="857247" y="3200315"/>
            <a:ext cx="8908867" cy="417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2.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하나의 데이터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n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에만 해당하는 상호 엔트로피 오차를 정의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C1FC957-1715-4CA6-BFCC-2D391A9C5D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0374"/>
          <a:stretch/>
        </p:blipFill>
        <p:spPr>
          <a:xfrm>
            <a:off x="3781365" y="3743969"/>
            <a:ext cx="2835267" cy="91841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0CD6254-19B7-4193-BE92-7DE87049AA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0233"/>
          <a:stretch/>
        </p:blipFill>
        <p:spPr>
          <a:xfrm>
            <a:off x="3781365" y="5391826"/>
            <a:ext cx="2835267" cy="9228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B006AC1-C714-4B12-83F8-4A9407B361E7}"/>
              </a:ext>
            </a:extLst>
          </p:cNvPr>
          <p:cNvSpPr txBox="1"/>
          <p:nvPr/>
        </p:nvSpPr>
        <p:spPr>
          <a:xfrm>
            <a:off x="857247" y="4841256"/>
            <a:ext cx="8908867" cy="41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평균 상호 엔트로피 오차는 데이터 각각의 상호 엔트로피 오차의 평균으로 나타낼 수 있다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.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01030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0414340-6A8F-4B6E-8788-9691BDC8C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48" y="174834"/>
            <a:ext cx="8534400" cy="654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89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3B2D8-C6AE-442F-B260-88706351FD9A}"/>
              </a:ext>
            </a:extLst>
          </p:cNvPr>
          <p:cNvSpPr txBox="1"/>
          <p:nvPr/>
        </p:nvSpPr>
        <p:spPr>
          <a:xfrm>
            <a:off x="714372" y="2299846"/>
            <a:ext cx="11611808" cy="2951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지금까지는 신경망 프로그램을 소스로 하나하나 짜본 것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but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현재 신경망 라이브러리가 다양하게 출시되어 있어 이를 이용하면 쉽고 빠르게 짧은 코드로 구현 가능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. (ex)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텐서플로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케라스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: 2015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년에 출시된 라이브러리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.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텐서플로를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쉽게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동작시킬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수 있는 래퍼 라이브러리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래퍼 라이브러리란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,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소프트웨어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개발시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사용하는 서브루틴이나 클래스들의 모음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라이브러리의 현재 인터페이스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호환되는 인터페이스로 변환하는 코드의 얇은 층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심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으로 이루어짐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559B95-403A-4BF0-B734-4C0385E7F3AB}"/>
              </a:ext>
            </a:extLst>
          </p:cNvPr>
          <p:cNvSpPr txBox="1"/>
          <p:nvPr/>
        </p:nvSpPr>
        <p:spPr>
          <a:xfrm>
            <a:off x="714372" y="1444746"/>
            <a:ext cx="8908867" cy="45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7.3 </a:t>
            </a:r>
            <a:r>
              <a:rPr lang="ko-KR" altLang="en-US" sz="2000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케라스로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신경망 모델 구현</a:t>
            </a:r>
            <a:endParaRPr lang="en-US" altLang="ko-KR" sz="20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02239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3B2D8-C6AE-442F-B260-88706351FD9A}"/>
              </a:ext>
            </a:extLst>
          </p:cNvPr>
          <p:cNvSpPr txBox="1"/>
          <p:nvPr/>
        </p:nvSpPr>
        <p:spPr>
          <a:xfrm>
            <a:off x="6467475" y="2653790"/>
            <a:ext cx="5000625" cy="1290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(B~D)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는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케라스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관계의 라이브러리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import,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(A)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는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케라스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내부에서 사용되는 난수 초기화 하여 실행할 때마다 동일한 결과를 얻을 수 있도록 하는 코드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559B95-403A-4BF0-B734-4C0385E7F3AB}"/>
              </a:ext>
            </a:extLst>
          </p:cNvPr>
          <p:cNvSpPr txBox="1"/>
          <p:nvPr/>
        </p:nvSpPr>
        <p:spPr>
          <a:xfrm>
            <a:off x="714372" y="1444746"/>
            <a:ext cx="8908867" cy="45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7.3 </a:t>
            </a:r>
            <a:r>
              <a:rPr lang="ko-KR" altLang="en-US" sz="2000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케라스로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신경망 모델 구현</a:t>
            </a:r>
            <a:endParaRPr lang="en-US" altLang="ko-KR" sz="20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C7B4F0-53E5-4957-9F58-5B22B21F2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2079691"/>
            <a:ext cx="5757902" cy="388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9165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3B2D8-C6AE-442F-B260-88706351FD9A}"/>
              </a:ext>
            </a:extLst>
          </p:cNvPr>
          <p:cNvSpPr txBox="1"/>
          <p:nvPr/>
        </p:nvSpPr>
        <p:spPr>
          <a:xfrm>
            <a:off x="6477003" y="1557861"/>
            <a:ext cx="5000625" cy="4614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2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층 피드백 신경망 모델을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케라스로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만들고 학습시키는 코드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Dense :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전결합형의 </a:t>
            </a:r>
            <a:r>
              <a:rPr lang="ko-KR" altLang="en-US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층을 추가한 것</a:t>
            </a:r>
            <a:endParaRPr lang="en-US" altLang="ko-KR" dirty="0">
              <a:solidFill>
                <a:srgbClr val="FF0000"/>
              </a:solidFill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Sgd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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학습방법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설정하는 것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목적함수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교차 엔트로피 오차로 지정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학습 평가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정답률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(accuracy)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지정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학습을 통해 얻은 교차 엔트로피 오차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: 0.26</a:t>
            </a: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정답률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: 0.88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걸린 시간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: 2.396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초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오차 역전파법의 거의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10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배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559B95-403A-4BF0-B734-4C0385E7F3AB}"/>
              </a:ext>
            </a:extLst>
          </p:cNvPr>
          <p:cNvSpPr txBox="1"/>
          <p:nvPr/>
        </p:nvSpPr>
        <p:spPr>
          <a:xfrm>
            <a:off x="714372" y="1444746"/>
            <a:ext cx="8908867" cy="45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7.3 </a:t>
            </a:r>
            <a:r>
              <a:rPr lang="ko-KR" altLang="en-US" sz="2000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케라스로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신경망 모델 구현</a:t>
            </a:r>
            <a:endParaRPr lang="en-US" altLang="ko-KR" sz="20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A8EF0A8-B86E-40C3-8E02-9C720B2B1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12" y="1296193"/>
            <a:ext cx="5476875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980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3B2D8-C6AE-442F-B260-88706351FD9A}"/>
              </a:ext>
            </a:extLst>
          </p:cNvPr>
          <p:cNvSpPr txBox="1"/>
          <p:nvPr/>
        </p:nvSpPr>
        <p:spPr>
          <a:xfrm>
            <a:off x="6477003" y="892152"/>
            <a:ext cx="5000625" cy="2536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lphaUcParenBoth"/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: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학습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과정의 훈련 데이터의 교차 엔트로피 오차의 시계열 정보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AutoNum type="alphaUcParenBoth"/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: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테스트 데이터의 교차 엔트로피 오차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AutoNum type="alphaUcParenBoth"/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: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훈련 데이터의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정답률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AutoNum type="alphaUcParenBoth"/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: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테스트 데이터의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정답률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AutoNum type="alphaUcParenBoth"/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: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임의 입력에 대한 예측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559B95-403A-4BF0-B734-4C0385E7F3AB}"/>
              </a:ext>
            </a:extLst>
          </p:cNvPr>
          <p:cNvSpPr txBox="1"/>
          <p:nvPr/>
        </p:nvSpPr>
        <p:spPr>
          <a:xfrm>
            <a:off x="714372" y="1444746"/>
            <a:ext cx="8908867" cy="45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7.3 </a:t>
            </a:r>
            <a:r>
              <a:rPr lang="ko-KR" altLang="en-US" sz="2000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케라스로</a:t>
            </a:r>
            <a:r>
              <a:rPr lang="ko-KR" altLang="en-US" sz="20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신경망 모델 구현</a:t>
            </a:r>
            <a:endParaRPr lang="en-US" altLang="ko-KR" sz="20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99BB86-7CE9-44A3-A5CC-FC44D50DF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263525"/>
            <a:ext cx="5829300" cy="64579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295C361-805D-4DFE-85C8-755070A62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9725" y="3893510"/>
            <a:ext cx="6496050" cy="186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141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E56317-70D2-4CE2-8070-9189D9A448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9572" y="1428049"/>
            <a:ext cx="9144000" cy="2387600"/>
          </a:xfrm>
        </p:spPr>
        <p:txBody>
          <a:bodyPr/>
          <a:lstStyle/>
          <a:p>
            <a:r>
              <a:rPr lang="en-US" altLang="ko-KR" dirty="0">
                <a:latin typeface="a고딕15" panose="02020600000000000000" pitchFamily="18" charset="-127"/>
                <a:ea typeface="a고딕15" panose="02020600000000000000" pitchFamily="18" charset="-127"/>
              </a:rPr>
              <a:t>Thank You</a:t>
            </a:r>
            <a:endParaRPr lang="ko-KR" altLang="en-US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E98D50-73DC-4938-9CD3-D8110CF00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610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5D7FCE-86A5-4AB5-9F21-8CD0784FC7F8}"/>
              </a:ext>
            </a:extLst>
          </p:cNvPr>
          <p:cNvSpPr txBox="1"/>
          <p:nvPr/>
        </p:nvSpPr>
        <p:spPr>
          <a:xfrm>
            <a:off x="857247" y="1323470"/>
            <a:ext cx="10849199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* 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오차함수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E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의 매개변수의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편미분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-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‘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합과 미분은 교환 가능한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성질＇을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이용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각 데이터 </a:t>
            </a:r>
            <a:r>
              <a:rPr lang="en-US" altLang="ko-KR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n</a:t>
            </a:r>
            <a:r>
              <a:rPr lang="ko-KR" altLang="en-US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에 대해</a:t>
            </a:r>
            <a:r>
              <a:rPr lang="en-US" altLang="ko-KR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편미분을</a:t>
            </a:r>
            <a:r>
              <a:rPr lang="ko-KR" altLang="en-US" dirty="0">
                <a:solidFill>
                  <a:srgbClr val="FF0000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구한 뒤 평균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을 하면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,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본래 </a:t>
            </a:r>
            <a:r>
              <a:rPr lang="ko-KR" altLang="en-US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목적인 오차함수를 매개변수로 </a:t>
            </a:r>
            <a:r>
              <a:rPr lang="ko-KR" altLang="en-US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편미분</a:t>
            </a:r>
            <a:r>
              <a:rPr lang="ko-KR" altLang="en-US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한 것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구할 수 있다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7EC6F7-A028-4329-8560-CF3C372ED94D}"/>
              </a:ext>
            </a:extLst>
          </p:cNvPr>
          <p:cNvSpPr txBox="1"/>
          <p:nvPr/>
        </p:nvSpPr>
        <p:spPr>
          <a:xfrm>
            <a:off x="857247" y="3479797"/>
            <a:ext cx="8908867" cy="52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1. </a:t>
            </a:r>
            <a:r>
              <a:rPr lang="en-US" altLang="ko-KR" sz="2400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En</a:t>
            </a:r>
            <a:r>
              <a:rPr lang="ko-KR" altLang="en-US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을 </a:t>
            </a:r>
            <a:r>
              <a:rPr lang="en-US" altLang="ko-KR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v</a:t>
            </a:r>
            <a:r>
              <a:rPr lang="ko-KR" altLang="en-US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로 </a:t>
            </a:r>
            <a:r>
              <a:rPr lang="ko-KR" altLang="en-US" sz="2400" dirty="0" err="1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편미분</a:t>
            </a:r>
            <a:r>
              <a:rPr lang="ko-KR" altLang="en-US" sz="2400" dirty="0">
                <a:solidFill>
                  <a:schemeClr val="accent1"/>
                </a:solidFill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한 식 구하기</a:t>
            </a:r>
            <a:endParaRPr lang="en-US" altLang="ko-KR" sz="2400" dirty="0">
              <a:solidFill>
                <a:schemeClr val="accent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006AC1-C714-4B12-83F8-4A9407B361E7}"/>
              </a:ext>
            </a:extLst>
          </p:cNvPr>
          <p:cNvSpPr txBox="1"/>
          <p:nvPr/>
        </p:nvSpPr>
        <p:spPr>
          <a:xfrm>
            <a:off x="965291" y="4108665"/>
            <a:ext cx="8908867" cy="41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(1)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편미분의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연쇄율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(chain rule)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이용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7068B0D-F037-4402-9F2E-D6DB4183A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895" y="2437547"/>
            <a:ext cx="3420140" cy="81584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945EC92-F19B-4FDA-94C1-3E3E07CA9643}"/>
              </a:ext>
            </a:extLst>
          </p:cNvPr>
          <p:cNvSpPr/>
          <p:nvPr/>
        </p:nvSpPr>
        <p:spPr>
          <a:xfrm>
            <a:off x="4465452" y="2420437"/>
            <a:ext cx="616911" cy="96448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941BF28-EBE1-4926-94DE-BEC596C1E313}"/>
              </a:ext>
            </a:extLst>
          </p:cNvPr>
          <p:cNvSpPr/>
          <p:nvPr/>
        </p:nvSpPr>
        <p:spPr>
          <a:xfrm>
            <a:off x="5188043" y="2437547"/>
            <a:ext cx="2732992" cy="9644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B595602-E4BF-4615-830C-87A60FDE6A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113" t="5563" r="32147" b="73690"/>
          <a:stretch/>
        </p:blipFill>
        <p:spPr>
          <a:xfrm>
            <a:off x="5532111" y="3933954"/>
            <a:ext cx="1668450" cy="76722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B75E541-EA6E-42A3-9C19-AC3FCB060E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702"/>
          <a:stretch/>
        </p:blipFill>
        <p:spPr>
          <a:xfrm>
            <a:off x="6096000" y="5217250"/>
            <a:ext cx="4690113" cy="757084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F0A265DD-92AB-482B-A893-182262B4810A}"/>
              </a:ext>
            </a:extLst>
          </p:cNvPr>
          <p:cNvSpPr/>
          <p:nvPr/>
        </p:nvSpPr>
        <p:spPr>
          <a:xfrm>
            <a:off x="6210965" y="4673270"/>
            <a:ext cx="523562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0DF0E8F2-097F-417A-8EE7-CBB66441E0DF}"/>
              </a:ext>
            </a:extLst>
          </p:cNvPr>
          <p:cNvSpPr/>
          <p:nvPr/>
        </p:nvSpPr>
        <p:spPr>
          <a:xfrm>
            <a:off x="6327794" y="4698781"/>
            <a:ext cx="331605" cy="512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6DB6C3-2A30-477A-9B34-0A7638DC63E9}"/>
              </a:ext>
            </a:extLst>
          </p:cNvPr>
          <p:cNvSpPr txBox="1"/>
          <p:nvPr/>
        </p:nvSpPr>
        <p:spPr>
          <a:xfrm>
            <a:off x="965291" y="5356881"/>
            <a:ext cx="8908867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(2) (K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가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0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인 경우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일단 보면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상호 엔트로피 오차 식 이용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49CCA60-7C90-4E4D-A4A9-1E8B72875E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0374"/>
          <a:stretch/>
        </p:blipFill>
        <p:spPr>
          <a:xfrm>
            <a:off x="7558664" y="4313275"/>
            <a:ext cx="2835267" cy="918415"/>
          </a:xfrm>
          <a:prstGeom prst="rect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4E28852D-ED83-434D-AD1F-E27835A9228D}"/>
              </a:ext>
            </a:extLst>
          </p:cNvPr>
          <p:cNvSpPr/>
          <p:nvPr/>
        </p:nvSpPr>
        <p:spPr>
          <a:xfrm>
            <a:off x="287079" y="4108665"/>
            <a:ext cx="570168" cy="577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1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38025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7EC6F7-A028-4329-8560-CF3C372ED94D}"/>
              </a:ext>
            </a:extLst>
          </p:cNvPr>
          <p:cNvSpPr txBox="1"/>
          <p:nvPr/>
        </p:nvSpPr>
        <p:spPr>
          <a:xfrm>
            <a:off x="857248" y="1518930"/>
            <a:ext cx="8908867" cy="417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(3)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지도 신호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t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를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y, a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의 함수로 확장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(t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는 네트워크 출력인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y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와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입력총합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a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와 관계함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0DF0E8F2-097F-417A-8EE7-CBB66441E0DF}"/>
              </a:ext>
            </a:extLst>
          </p:cNvPr>
          <p:cNvSpPr/>
          <p:nvPr/>
        </p:nvSpPr>
        <p:spPr>
          <a:xfrm>
            <a:off x="3321983" y="2889223"/>
            <a:ext cx="331605" cy="512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EEA9778-DD0D-4C12-868A-E5CD84CEC4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828"/>
          <a:stretch/>
        </p:blipFill>
        <p:spPr>
          <a:xfrm>
            <a:off x="1374256" y="3425722"/>
            <a:ext cx="4836711" cy="997574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95960F74-2722-45DB-89B5-F38E6821BB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702"/>
          <a:stretch/>
        </p:blipFill>
        <p:spPr>
          <a:xfrm>
            <a:off x="1290922" y="2164813"/>
            <a:ext cx="4690113" cy="75708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4464C48-D9EA-4397-ACA9-2C489887D3FA}"/>
              </a:ext>
            </a:extLst>
          </p:cNvPr>
          <p:cNvSpPr txBox="1"/>
          <p:nvPr/>
        </p:nvSpPr>
        <p:spPr>
          <a:xfrm>
            <a:off x="6210967" y="2411474"/>
            <a:ext cx="2339082" cy="43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앞 슬라이드 식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A249B3-C449-44F3-9787-2A5C24F63221}"/>
              </a:ext>
            </a:extLst>
          </p:cNvPr>
          <p:cNvSpPr txBox="1"/>
          <p:nvPr/>
        </p:nvSpPr>
        <p:spPr>
          <a:xfrm>
            <a:off x="5881687" y="5032942"/>
            <a:ext cx="6253271" cy="41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Y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는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a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소프트맥스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함수로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만들어져있기에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소프트맥스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미분공식 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6EBDD48-784A-4744-9D09-7DAFF7E943B5}"/>
                  </a:ext>
                </a:extLst>
              </p:cNvPr>
              <p:cNvSpPr txBox="1"/>
              <p:nvPr/>
            </p:nvSpPr>
            <p:spPr>
              <a:xfrm>
                <a:off x="6096001" y="3794867"/>
                <a:ext cx="4568456" cy="571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ko-KR" altLang="en-US" dirty="0">
                    <a:latin typeface="a고딕14" panose="02020600000000000000" pitchFamily="18" charset="-127"/>
                    <a:ea typeface="a고딕14" panose="02020600000000000000" pitchFamily="18" charset="-127"/>
                  </a:rPr>
                  <a:t>로그함수의 미분공식 </a:t>
                </a:r>
                <a:r>
                  <a:rPr lang="en-US" altLang="ko-KR" dirty="0">
                    <a:latin typeface="a고딕14" panose="02020600000000000000" pitchFamily="18" charset="-127"/>
                    <a:ea typeface="a고딕14" panose="02020600000000000000" pitchFamily="18" charset="-127"/>
                  </a:rPr>
                  <a:t>(log x)’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  <a:ea typeface="a고딕14" panose="02020600000000000000" pitchFamily="18" charset="-127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고딕14" panose="02020600000000000000" pitchFamily="18" charset="-127"/>
                          </a:rPr>
                          <m:t>1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고딕14" panose="02020600000000000000" pitchFamily="18" charset="-127"/>
                          </a:rPr>
                          <m:t>𝑥</m:t>
                        </m:r>
                      </m:den>
                    </m:f>
                    <m:r>
                      <a:rPr lang="en-US" altLang="ko-KR" b="0" i="0" smtClean="0">
                        <a:latin typeface="Cambria Math" panose="02040503050406030204" pitchFamily="18" charset="0"/>
                        <a:ea typeface="a고딕14" panose="02020600000000000000" pitchFamily="18" charset="-127"/>
                      </a:rPr>
                      <m:t> </m:t>
                    </m:r>
                  </m:oMath>
                </a14:m>
                <a:r>
                  <a:rPr lang="ko-KR" altLang="en-US" dirty="0">
                    <a:latin typeface="a고딕14" panose="02020600000000000000" pitchFamily="18" charset="-127"/>
                    <a:ea typeface="a고딕14" panose="02020600000000000000" pitchFamily="18" charset="-127"/>
                  </a:rPr>
                  <a:t>이용 </a:t>
                </a:r>
                <a:endParaRPr lang="en-US" altLang="ko-KR" dirty="0">
                  <a:latin typeface="a고딕14" panose="02020600000000000000" pitchFamily="18" charset="-127"/>
                  <a:ea typeface="a고딕14" panose="02020600000000000000" pitchFamily="18" charset="-127"/>
                </a:endParaRPr>
              </a:p>
            </p:txBody>
          </p:sp>
        </mc:Choice>
        <mc:Fallback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6EBDD48-784A-4744-9D09-7DAFF7E943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1" y="3794867"/>
                <a:ext cx="4568456" cy="571503"/>
              </a:xfrm>
              <a:prstGeom prst="rect">
                <a:avLst/>
              </a:prstGeom>
              <a:blipFill>
                <a:blip r:embed="rId5"/>
                <a:stretch>
                  <a:fillRect l="-1068" b="-75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그림 14">
            <a:extLst>
              <a:ext uri="{FF2B5EF4-FFF2-40B4-BE49-F238E27FC236}">
                <a16:creationId xmlns:a16="http://schemas.microsoft.com/office/drawing/2014/main" id="{C26706FA-D06A-4ABF-96A5-8D313FE07B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5557" y="5597143"/>
            <a:ext cx="2209123" cy="75708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CBD3ABD-15CB-46F4-AB30-EC362C954342}"/>
              </a:ext>
            </a:extLst>
          </p:cNvPr>
          <p:cNvSpPr txBox="1"/>
          <p:nvPr/>
        </p:nvSpPr>
        <p:spPr>
          <a:xfrm>
            <a:off x="8181975" y="5722162"/>
            <a:ext cx="4424471" cy="41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이용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</a:t>
            </a:r>
            <a:r>
              <a:rPr lang="en-US" altLang="ko-KR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i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 =1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일 때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I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는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1)</a:t>
            </a:r>
          </a:p>
        </p:txBody>
      </p:sp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1618F263-D081-4BF8-B51A-0A595A50D610}"/>
              </a:ext>
            </a:extLst>
          </p:cNvPr>
          <p:cNvSpPr/>
          <p:nvPr/>
        </p:nvSpPr>
        <p:spPr>
          <a:xfrm>
            <a:off x="2954519" y="4528943"/>
            <a:ext cx="331605" cy="512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3E4A102-4F2C-496E-A06A-9AF7EB6822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37" t="36279" r="27665" b="54756"/>
          <a:stretch/>
        </p:blipFill>
        <p:spPr>
          <a:xfrm>
            <a:off x="2504464" y="5208398"/>
            <a:ext cx="2915261" cy="851991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567D06C7-DDB0-4891-8574-CA76CD837CB5}"/>
              </a:ext>
            </a:extLst>
          </p:cNvPr>
          <p:cNvSpPr/>
          <p:nvPr/>
        </p:nvSpPr>
        <p:spPr>
          <a:xfrm>
            <a:off x="2881423" y="4471661"/>
            <a:ext cx="440560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820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7EC6F7-A028-4329-8560-CF3C372ED94D}"/>
              </a:ext>
            </a:extLst>
          </p:cNvPr>
          <p:cNvSpPr txBox="1"/>
          <p:nvPr/>
        </p:nvSpPr>
        <p:spPr>
          <a:xfrm>
            <a:off x="857248" y="1518930"/>
            <a:ext cx="8908867" cy="417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(3)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지도 신호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t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를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y, a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의 함수로 확장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(t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는 네트워크 출력인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y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와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입력총합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a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와 관계함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6EBDD48-784A-4744-9D09-7DAFF7E943B5}"/>
              </a:ext>
            </a:extLst>
          </p:cNvPr>
          <p:cNvSpPr txBox="1"/>
          <p:nvPr/>
        </p:nvSpPr>
        <p:spPr>
          <a:xfrm>
            <a:off x="6165557" y="3199371"/>
            <a:ext cx="4568456" cy="41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>
                <a:latin typeface="a고딕14" panose="02020600000000000000" pitchFamily="18" charset="-127"/>
                <a:ea typeface="a고딕14" panose="02020600000000000000" pitchFamily="18" charset="-127"/>
              </a:rPr>
              <a:t>같은 방식으로 나타낼 수 있다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1618F263-D081-4BF8-B51A-0A595A50D610}"/>
              </a:ext>
            </a:extLst>
          </p:cNvPr>
          <p:cNvSpPr/>
          <p:nvPr/>
        </p:nvSpPr>
        <p:spPr>
          <a:xfrm>
            <a:off x="4336751" y="3137724"/>
            <a:ext cx="331605" cy="512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67D06C7-DDB0-4891-8574-CA76CD837CB5}"/>
              </a:ext>
            </a:extLst>
          </p:cNvPr>
          <p:cNvSpPr/>
          <p:nvPr/>
        </p:nvSpPr>
        <p:spPr>
          <a:xfrm>
            <a:off x="4263655" y="3080442"/>
            <a:ext cx="440560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5088D1-06AD-4F4A-B29C-CFBE03104C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92" t="65712" r="35874" b="24906"/>
          <a:stretch/>
        </p:blipFill>
        <p:spPr>
          <a:xfrm>
            <a:off x="3461780" y="3787790"/>
            <a:ext cx="1523335" cy="82105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E5A2778-49B0-460C-BDA6-84BEC8B91B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828"/>
          <a:stretch/>
        </p:blipFill>
        <p:spPr>
          <a:xfrm>
            <a:off x="1536625" y="2053508"/>
            <a:ext cx="4836711" cy="997574"/>
          </a:xfrm>
          <a:prstGeom prst="rect">
            <a:avLst/>
          </a:prstGeom>
        </p:spPr>
      </p:pic>
      <p:sp>
        <p:nvSpPr>
          <p:cNvPr id="32" name="화살표: 아래쪽 31">
            <a:extLst>
              <a:ext uri="{FF2B5EF4-FFF2-40B4-BE49-F238E27FC236}">
                <a16:creationId xmlns:a16="http://schemas.microsoft.com/office/drawing/2014/main" id="{F30726D8-D487-412C-A9F8-635022038EA7}"/>
              </a:ext>
            </a:extLst>
          </p:cNvPr>
          <p:cNvSpPr/>
          <p:nvPr/>
        </p:nvSpPr>
        <p:spPr>
          <a:xfrm>
            <a:off x="5624526" y="3112947"/>
            <a:ext cx="331605" cy="5129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0B0757-8EC8-4A7A-8C15-71526C602512}"/>
              </a:ext>
            </a:extLst>
          </p:cNvPr>
          <p:cNvSpPr/>
          <p:nvPr/>
        </p:nvSpPr>
        <p:spPr>
          <a:xfrm>
            <a:off x="5570049" y="3057985"/>
            <a:ext cx="440560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464BE069-8A08-47AB-8565-66D99B414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92" t="78687" r="35874" b="10832"/>
          <a:stretch/>
        </p:blipFill>
        <p:spPr>
          <a:xfrm>
            <a:off x="5120019" y="3742550"/>
            <a:ext cx="1523335" cy="91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427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7EC6F7-A028-4329-8560-CF3C372ED94D}"/>
              </a:ext>
            </a:extLst>
          </p:cNvPr>
          <p:cNvSpPr txBox="1"/>
          <p:nvPr/>
        </p:nvSpPr>
        <p:spPr>
          <a:xfrm>
            <a:off x="857248" y="1518930"/>
            <a:ext cx="8908867" cy="417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따라서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	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의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부분은 다음과 같이 나타낼 수 있다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.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 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A249B3-C449-44F3-9787-2A5C24F63221}"/>
              </a:ext>
            </a:extLst>
          </p:cNvPr>
          <p:cNvSpPr txBox="1"/>
          <p:nvPr/>
        </p:nvSpPr>
        <p:spPr>
          <a:xfrm>
            <a:off x="5938729" y="4454202"/>
            <a:ext cx="6253271" cy="41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T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는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소프트맥스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함수에 적용한 결과이므로 다 더하였을 때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1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5088D1-06AD-4F4A-B29C-CFBE03104C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92" t="65712" r="35874" b="24906"/>
          <a:stretch/>
        </p:blipFill>
        <p:spPr>
          <a:xfrm>
            <a:off x="3461780" y="3787790"/>
            <a:ext cx="1523335" cy="8210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8CC077-C9AC-48BF-B487-B334799EC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874" y="2373657"/>
            <a:ext cx="4490387" cy="327891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84BEECB-C0F7-4EAD-B845-0A575CE8E7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113" t="5563" r="32147" b="73690"/>
          <a:stretch/>
        </p:blipFill>
        <p:spPr>
          <a:xfrm>
            <a:off x="1781175" y="1343259"/>
            <a:ext cx="1668450" cy="76722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44F3A22-7404-4CE4-BAAF-3B701F9F4E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7546" b="88828"/>
          <a:stretch/>
        </p:blipFill>
        <p:spPr>
          <a:xfrm>
            <a:off x="4235327" y="1200412"/>
            <a:ext cx="602348" cy="99757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27E46332-C902-4ECA-B142-04A71C939E13}"/>
              </a:ext>
            </a:extLst>
          </p:cNvPr>
          <p:cNvSpPr/>
          <p:nvPr/>
        </p:nvSpPr>
        <p:spPr>
          <a:xfrm flipV="1">
            <a:off x="1980161" y="4818747"/>
            <a:ext cx="1523335" cy="53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3A71BF5F-27C5-4B0A-8BE4-3548F00218DF}"/>
              </a:ext>
            </a:extLst>
          </p:cNvPr>
          <p:cNvSpPr/>
          <p:nvPr/>
        </p:nvSpPr>
        <p:spPr>
          <a:xfrm>
            <a:off x="4837675" y="4444409"/>
            <a:ext cx="1044012" cy="4172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253DBF8-A8F0-4E91-8E47-5127395FF96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88379"/>
          <a:stretch/>
        </p:blipFill>
        <p:spPr>
          <a:xfrm rot="21380828">
            <a:off x="7434140" y="5310925"/>
            <a:ext cx="4585193" cy="10814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468FFFB-6415-47E1-A3FE-A45AF0AF7578}"/>
              </a:ext>
            </a:extLst>
          </p:cNvPr>
          <p:cNvSpPr txBox="1"/>
          <p:nvPr/>
        </p:nvSpPr>
        <p:spPr>
          <a:xfrm>
            <a:off x="3865045" y="5904824"/>
            <a:ext cx="4033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고딕12" panose="02020600000000000000" pitchFamily="18" charset="-127"/>
                <a:ea typeface="a고딕12" panose="02020600000000000000" pitchFamily="18" charset="-127"/>
              </a:rPr>
              <a:t>K = 1,2</a:t>
            </a:r>
            <a:r>
              <a:rPr lang="ko-KR" altLang="en-US" dirty="0">
                <a:latin typeface="a고딕12" panose="02020600000000000000" pitchFamily="18" charset="-127"/>
                <a:ea typeface="a고딕12" panose="02020600000000000000" pitchFamily="18" charset="-127"/>
              </a:rPr>
              <a:t>인 경우도 마찬가지로 구할 수</a:t>
            </a:r>
            <a:r>
              <a:rPr lang="en-US" altLang="ko-KR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  <a:endParaRPr lang="ko-KR" altLang="en-US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7482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A249B3-C449-44F3-9787-2A5C24F63221}"/>
              </a:ext>
            </a:extLst>
          </p:cNvPr>
          <p:cNvSpPr txBox="1"/>
          <p:nvPr/>
        </p:nvSpPr>
        <p:spPr>
          <a:xfrm>
            <a:off x="1223961" y="2883590"/>
            <a:ext cx="9631881" cy="1138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따라서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,	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식의 앞부분은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	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과 같이 나타낼 수 있다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à"/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이는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출력층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(2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층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의 오차를 나타냄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	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253DBF8-A8F0-4E91-8E47-5127395FF9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379"/>
          <a:stretch/>
        </p:blipFill>
        <p:spPr>
          <a:xfrm rot="21380828">
            <a:off x="4867468" y="1233695"/>
            <a:ext cx="4585193" cy="10814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468FFFB-6415-47E1-A3FE-A45AF0AF7578}"/>
              </a:ext>
            </a:extLst>
          </p:cNvPr>
          <p:cNvSpPr txBox="1"/>
          <p:nvPr/>
        </p:nvSpPr>
        <p:spPr>
          <a:xfrm>
            <a:off x="951831" y="1676016"/>
            <a:ext cx="4033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고딕12" panose="02020600000000000000" pitchFamily="18" charset="-127"/>
                <a:ea typeface="a고딕12" panose="02020600000000000000" pitchFamily="18" charset="-127"/>
              </a:rPr>
              <a:t>K = 1,2</a:t>
            </a:r>
            <a:r>
              <a:rPr lang="ko-KR" altLang="en-US" dirty="0">
                <a:latin typeface="a고딕12" panose="02020600000000000000" pitchFamily="18" charset="-127"/>
                <a:ea typeface="a고딕12" panose="02020600000000000000" pitchFamily="18" charset="-127"/>
              </a:rPr>
              <a:t>인 경우도 마찬가지로 구할 수</a:t>
            </a:r>
            <a:r>
              <a:rPr lang="en-US" altLang="ko-KR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  <a:endParaRPr lang="ko-KR" altLang="en-US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F7936F0-53F2-4BA9-B52C-D9A35F3099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60" t="27833" r="32310" b="60955"/>
          <a:stretch/>
        </p:blipFill>
        <p:spPr>
          <a:xfrm>
            <a:off x="5541983" y="2521017"/>
            <a:ext cx="1537082" cy="94204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8D8E2C43-6DBE-4683-8A9F-4272C12ED1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113" t="5563" r="32147" b="73690"/>
          <a:stretch/>
        </p:blipFill>
        <p:spPr>
          <a:xfrm>
            <a:off x="2300286" y="2694303"/>
            <a:ext cx="1668450" cy="76722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7D8C32C-FCB6-4B00-AE15-EA495157E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86" t="50474" b="37281"/>
          <a:stretch/>
        </p:blipFill>
        <p:spPr>
          <a:xfrm>
            <a:off x="6496354" y="4020067"/>
            <a:ext cx="2365772" cy="83976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58174B9-A4D6-49D7-AF2F-E70BDF0F98B2}"/>
              </a:ext>
            </a:extLst>
          </p:cNvPr>
          <p:cNvSpPr txBox="1"/>
          <p:nvPr/>
        </p:nvSpPr>
        <p:spPr>
          <a:xfrm>
            <a:off x="1223961" y="4267762"/>
            <a:ext cx="10535648" cy="1858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AutoNum type="alphaLcParenBoth"/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오차 함수에 크로스 엔트로피 사용하여 얻은 오차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 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과 같이 나타낼 수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30000"/>
              </a:lnSpc>
              <a:buAutoNum type="alphaLcParenBoth"/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30000"/>
              </a:lnSpc>
              <a:buAutoNum type="alphaLcParenBoth"/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오차 함수에 제곱 오차를 사용하여 얻은 오차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		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과 같이 나타낼 수도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  <a:sym typeface="Wingdings" panose="05000000000000000000" pitchFamily="2" charset="2"/>
            </a:endParaRPr>
          </a:p>
          <a:p>
            <a:pPr>
              <a:lnSpc>
                <a:spcPct val="13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여기서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h(x)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는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출력층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뉴런의 활성화 함수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(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시그모이드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함수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)  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0CA1827-149A-4B05-A003-042585E295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3406" b="4676"/>
          <a:stretch/>
        </p:blipFill>
        <p:spPr>
          <a:xfrm rot="163267">
            <a:off x="6111907" y="5000014"/>
            <a:ext cx="3378994" cy="81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179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7FDDDE-7DD6-4014-A2E8-D42830FF091B}"/>
              </a:ext>
            </a:extLst>
          </p:cNvPr>
          <p:cNvSpPr/>
          <p:nvPr/>
        </p:nvSpPr>
        <p:spPr>
          <a:xfrm>
            <a:off x="1152523" y="720450"/>
            <a:ext cx="42672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B6974EB-7074-4899-A6B2-7CB7B20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AD138-D17E-43DF-8BF6-7EA4A3EF1BB3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BAA77-91AA-4A59-81CF-451E60F656FB}"/>
              </a:ext>
            </a:extLst>
          </p:cNvPr>
          <p:cNvSpPr txBox="1"/>
          <p:nvPr/>
        </p:nvSpPr>
        <p:spPr>
          <a:xfrm>
            <a:off x="857248" y="228007"/>
            <a:ext cx="2638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오차 역전파법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47280-DC07-40E4-A8FB-CF9F28AC6AD0}"/>
              </a:ext>
            </a:extLst>
          </p:cNvPr>
          <p:cNvSpPr txBox="1"/>
          <p:nvPr/>
        </p:nvSpPr>
        <p:spPr>
          <a:xfrm>
            <a:off x="1223961" y="766169"/>
            <a:ext cx="21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신경망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F2AAF8-0321-4E45-A8BE-78B44E9AB099}"/>
              </a:ext>
            </a:extLst>
          </p:cNvPr>
          <p:cNvSpPr txBox="1"/>
          <p:nvPr/>
        </p:nvSpPr>
        <p:spPr>
          <a:xfrm>
            <a:off x="142875" y="335730"/>
            <a:ext cx="962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7.2</a:t>
            </a:r>
            <a:endParaRPr lang="ko-KR" altLang="en-US" sz="4000" b="1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ACDE814-3DC8-4604-98CE-3DE359797B58}"/>
              </a:ext>
            </a:extLst>
          </p:cNvPr>
          <p:cNvCxnSpPr>
            <a:cxnSpLocks/>
          </p:cNvCxnSpPr>
          <p:nvPr/>
        </p:nvCxnSpPr>
        <p:spPr>
          <a:xfrm>
            <a:off x="1781175" y="6537325"/>
            <a:ext cx="820102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B9A826-6BFC-4F91-AABA-39CCC878BE6E}"/>
              </a:ext>
            </a:extLst>
          </p:cNvPr>
          <p:cNvSpPr txBox="1"/>
          <p:nvPr/>
        </p:nvSpPr>
        <p:spPr>
          <a:xfrm>
            <a:off x="8181975" y="151064"/>
            <a:ext cx="3867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LEARNING SEMINAR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7EC6F7-A028-4329-8560-CF3C372ED94D}"/>
              </a:ext>
            </a:extLst>
          </p:cNvPr>
          <p:cNvSpPr txBox="1"/>
          <p:nvPr/>
        </p:nvSpPr>
        <p:spPr>
          <a:xfrm>
            <a:off x="857248" y="1518930"/>
            <a:ext cx="8908867" cy="417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뒷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 부분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  <a:sym typeface="Wingdings" panose="05000000000000000000" pitchFamily="2" charset="2"/>
              </a:rPr>
              <a:t>구하기  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A249B3-C449-44F3-9787-2A5C24F63221}"/>
              </a:ext>
            </a:extLst>
          </p:cNvPr>
          <p:cNvSpPr txBox="1"/>
          <p:nvPr/>
        </p:nvSpPr>
        <p:spPr>
          <a:xfrm>
            <a:off x="1600982" y="5539777"/>
            <a:ext cx="2344735" cy="41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따라서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v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의 갱신규칙은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84BEECB-C0F7-4EAD-B845-0A575CE8E7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113" t="5563" r="32147" b="73690"/>
          <a:stretch/>
        </p:blipFill>
        <p:spPr>
          <a:xfrm>
            <a:off x="1104900" y="1376186"/>
            <a:ext cx="1668450" cy="767228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2C85B00D-7C3A-48BC-A773-CF76D33A29AE}"/>
              </a:ext>
            </a:extLst>
          </p:cNvPr>
          <p:cNvSpPr/>
          <p:nvPr/>
        </p:nvSpPr>
        <p:spPr>
          <a:xfrm>
            <a:off x="287080" y="1410601"/>
            <a:ext cx="570168" cy="577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2</a:t>
            </a:r>
            <a:endParaRPr lang="ko-KR" altLang="en-US" sz="3200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C82F7F30-FAF9-479C-B584-E52BD086BC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233" t="7301" r="32147" b="73690"/>
          <a:stretch/>
        </p:blipFill>
        <p:spPr>
          <a:xfrm>
            <a:off x="3865045" y="1376186"/>
            <a:ext cx="513708" cy="70294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D2B222C-D843-4206-AB7A-8242B026F5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242" t="6182" r="22597" b="89666"/>
          <a:stretch/>
        </p:blipFill>
        <p:spPr>
          <a:xfrm rot="150244">
            <a:off x="5023870" y="2393204"/>
            <a:ext cx="3031616" cy="4595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FA8924F-5F00-473A-856D-646AF82F0E83}"/>
              </a:ext>
            </a:extLst>
          </p:cNvPr>
          <p:cNvSpPr txBox="1"/>
          <p:nvPr/>
        </p:nvSpPr>
        <p:spPr>
          <a:xfrm>
            <a:off x="759114" y="2359828"/>
            <a:ext cx="7296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(1)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출력층의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입력총합식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a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에서 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k=0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인 경우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5F1758-9BE5-41E1-9526-5A6CC6118DF6}"/>
              </a:ext>
            </a:extLst>
          </p:cNvPr>
          <p:cNvSpPr txBox="1"/>
          <p:nvPr/>
        </p:nvSpPr>
        <p:spPr>
          <a:xfrm>
            <a:off x="759114" y="2905879"/>
            <a:ext cx="7296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(2)  a0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를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 v00, v01, v02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에 대해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편미분</a:t>
            </a:r>
            <a:endParaRPr lang="ko-KR" altLang="en-US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34429EC-53EE-43AF-924D-12388F5211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148" b="71015"/>
          <a:stretch/>
        </p:blipFill>
        <p:spPr>
          <a:xfrm>
            <a:off x="4699451" y="2856476"/>
            <a:ext cx="4634198" cy="67741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551FA5E-46C2-4C15-A137-D10B4A57FE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636" t="58308" r="38508" b="33260"/>
          <a:stretch/>
        </p:blipFill>
        <p:spPr>
          <a:xfrm>
            <a:off x="1781175" y="3341760"/>
            <a:ext cx="1382232" cy="96376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43E49DE-657C-44DF-83E1-0D12B05ABE4A}"/>
              </a:ext>
            </a:extLst>
          </p:cNvPr>
          <p:cNvSpPr txBox="1"/>
          <p:nvPr/>
        </p:nvSpPr>
        <p:spPr>
          <a:xfrm>
            <a:off x="776590" y="3738149"/>
            <a:ext cx="7296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(3) 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즉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  <a:endParaRPr lang="ko-KR" altLang="en-US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4CB7D00-15F1-47E0-9EF4-E54A5FD5B6FA}"/>
              </a:ext>
            </a:extLst>
          </p:cNvPr>
          <p:cNvSpPr txBox="1"/>
          <p:nvPr/>
        </p:nvSpPr>
        <p:spPr>
          <a:xfrm>
            <a:off x="776590" y="4436040"/>
            <a:ext cx="7296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(4)  </a:t>
            </a:r>
            <a:r>
              <a:rPr lang="ko-KR" altLang="en-US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ㅇ</a:t>
            </a:r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				</a:t>
            </a:r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에 위 결과를 합치면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642835E2-2B83-4503-B644-8AEFC5E387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986" t="50474" b="37281"/>
          <a:stretch/>
        </p:blipFill>
        <p:spPr>
          <a:xfrm>
            <a:off x="1289405" y="4318399"/>
            <a:ext cx="2554770" cy="90685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16FF1649-841E-426F-AF84-2FF9879E9B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5328" b="16345"/>
          <a:stretch/>
        </p:blipFill>
        <p:spPr>
          <a:xfrm>
            <a:off x="6606454" y="4156902"/>
            <a:ext cx="4834338" cy="860755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9C6CCD28-C5BD-4422-967F-20D55664D2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576" b="1975"/>
          <a:stretch/>
        </p:blipFill>
        <p:spPr>
          <a:xfrm>
            <a:off x="3945717" y="5305429"/>
            <a:ext cx="4443484" cy="808915"/>
          </a:xfrm>
          <a:prstGeom prst="rect">
            <a:avLst/>
          </a:prstGeom>
        </p:spPr>
      </p:pic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30ED2C43-67C9-4AEA-AC07-EF859C293CC6}"/>
              </a:ext>
            </a:extLst>
          </p:cNvPr>
          <p:cNvSpPr/>
          <p:nvPr/>
        </p:nvSpPr>
        <p:spPr>
          <a:xfrm>
            <a:off x="623887" y="5504394"/>
            <a:ext cx="726786" cy="4178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E0782BA-C4EC-4A11-B90C-DA8AE147D39C}"/>
              </a:ext>
            </a:extLst>
          </p:cNvPr>
          <p:cNvSpPr txBox="1"/>
          <p:nvPr/>
        </p:nvSpPr>
        <p:spPr>
          <a:xfrm>
            <a:off x="8389201" y="5217370"/>
            <a:ext cx="488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Zj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942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1315</TotalTime>
  <Words>1514</Words>
  <Application>Microsoft Office PowerPoint</Application>
  <PresentationFormat>와이드스크린</PresentationFormat>
  <Paragraphs>338</Paragraphs>
  <Slides>35</Slides>
  <Notes>33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4" baseType="lpstr">
      <vt:lpstr>a고딕15</vt:lpstr>
      <vt:lpstr>Arial</vt:lpstr>
      <vt:lpstr>a고딕12</vt:lpstr>
      <vt:lpstr>Wingdings</vt:lpstr>
      <vt:lpstr>a고딕13</vt:lpstr>
      <vt:lpstr>Cambria Math</vt:lpstr>
      <vt:lpstr>맑은 고딕</vt:lpstr>
      <vt:lpstr>a고딕14</vt:lpstr>
      <vt:lpstr>Office 테마</vt:lpstr>
      <vt:lpstr>7단원 신경망, 딥러닝 (2)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7단원 신경망, 딥러닝</dc:title>
  <dc:creator>user</dc:creator>
  <cp:lastModifiedBy>user</cp:lastModifiedBy>
  <cp:revision>11</cp:revision>
  <dcterms:created xsi:type="dcterms:W3CDTF">2019-01-14T01:27:45Z</dcterms:created>
  <dcterms:modified xsi:type="dcterms:W3CDTF">2019-01-22T07:02:02Z</dcterms:modified>
</cp:coreProperties>
</file>

<file path=docProps/thumbnail.jpeg>
</file>